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8" r:id="rId2"/>
    <p:sldId id="259" r:id="rId3"/>
    <p:sldId id="260" r:id="rId4"/>
    <p:sldId id="267" r:id="rId5"/>
    <p:sldId id="271" r:id="rId6"/>
    <p:sldId id="270" r:id="rId7"/>
    <p:sldId id="269" r:id="rId8"/>
    <p:sldId id="264" r:id="rId9"/>
    <p:sldId id="263" r:id="rId10"/>
    <p:sldId id="265" r:id="rId11"/>
    <p:sldId id="273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59"/>
  </p:normalViewPr>
  <p:slideViewPr>
    <p:cSldViewPr snapToGrid="0">
      <p:cViewPr varScale="1">
        <p:scale>
          <a:sx n="110" d="100"/>
          <a:sy n="110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D03C95-E438-FB4B-AEFE-606479275EF3}" type="datetimeFigureOut">
              <a:t>12/19/23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70882-235B-6B46-AFBA-FB7311AA8BC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65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070882-235B-6B46-AFBA-FB7311AA8BCF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2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2D7A3-0B4E-8597-8239-3AD6091FBF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7DFF3-F511-D91C-8EB2-959E387BA2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21092-3ACD-7309-2516-E766EEC61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9A898-F067-6B0F-36B7-0A17DEC9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36870-C9FA-3B0C-C7D9-3183A7F5A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63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484A6-95F4-17FA-2DB0-E9688510A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493371-85B9-EE79-C463-8D1C58895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7A4A3-E19F-B8AE-68AF-6F639509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6CF7F-E87C-BCA3-6BA8-BEF98EAC5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3EFEB-7E67-286D-9342-9AB97FEC6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1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F1FE55-4503-46FC-5C14-FEC02E76E6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56D0E-C54C-DFA5-EF8D-A5DA1C9CA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2B700-D1BF-523E-1320-686A2FC0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63043-4A26-27F4-D22A-B8B10BB22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F131B-6652-26B4-17A8-DDD42BFA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322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2D69D-4BBD-22A2-0688-C7E152BF8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B8EA8-C094-ADB2-CA84-6EE8AD91D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199FB-3CCB-2594-D148-724FC8369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D23D9-7E5F-0480-116E-F3E0D34DA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28E51-9FA0-56A8-1FBD-F953D6A59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99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FA003-D0A3-3AC3-68DB-95740704B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4FC06-B563-0FBF-3E4E-1BD966B4F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C259F-6E74-50A9-8C0B-E8D55CD84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710A1-6397-AE50-7486-D2723B487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777B5-25BA-4BC6-4C9F-DD1E817F2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00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1EB7C-2A7C-B9BA-2D71-0D6A49115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5729F-F62C-DEAF-2C39-BB8A1B9C2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3C543-5703-17A4-8FFB-E36DDA5C4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29CBE-D30B-F6BD-3EDF-75078155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525AA-13D4-36EC-FB6B-0B677ED5A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B3871-E261-2395-4EAF-F4DBFD7CF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38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CB9FA-8972-C781-2741-131D2845B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CF5AA-E19E-D4EE-A616-4E1BC5A6D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58527-52EC-C014-4476-8C8CE1681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F42B6-2800-6636-A683-E0D781D78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9B0127-7AAD-AA87-376A-7FAE73574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6BCA13-B20B-DD0F-BC11-68C865FF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EB4EA9-2D7C-EF8C-2544-6EF25A0EE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55CAB4-708F-298A-A230-138B4625E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50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C6862-0053-3D07-D2DC-4A021E552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0BB906-9979-C1AD-0AA1-46DEAB7C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9835AB-A48D-485E-DEA4-B77DFD088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993DDB-A020-D64C-E300-A042724A7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5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EFA4C4-958B-0ED3-AA92-6BB55325D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6C6366-E64F-3175-E4B0-0B9EBCF2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1EC113-5545-DFD4-8B63-8C8197CEC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70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365C4-45C4-7A88-FBB4-2C974CA61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ECFF6-FCA4-D2CF-2C9F-7674543A2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19A69-24E6-D33E-35DD-F7BF25E2D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45356-966E-02EA-2BE6-731016450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5B48C-C61E-2B6F-E5AB-D4CE9C887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51C61-F1CC-2E02-1086-34AD311F5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09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FAD73-F462-7F46-7091-97B5A475C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3C323B-BCFE-9A8E-71F5-FAB1585AB5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3D6BE-0DFB-0320-EF61-CE86463E2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403B6-BBB2-922A-0655-4FAB8188E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6E0103-57CF-496B-9D0A-26AA1793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1082F-A81A-BD97-8A9F-1351AC5D2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38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D50990-523C-0323-3D97-6ED492992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B9493-1616-3FAA-F1FF-EB0197894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C21FB-8D83-C9DA-D592-F5F4E2D4E8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39732-78DB-DF75-DED4-0760B9C773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CFED1-BD2C-3BB5-8E17-3BE87F954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5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youtu.be/VntgvJimbvc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1031724"/>
            <a:ext cx="12192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latin typeface="Calibri" panose="020F0502020204030204" pitchFamily="34" charset="0"/>
                <a:cs typeface="Calibri" panose="020F0502020204030204" pitchFamily="34" charset="0"/>
              </a:rPr>
              <a:t>Gradescope</a:t>
            </a:r>
            <a:br>
              <a:rPr lang="en-US" sz="9600" b="1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9600" b="1">
                <a:latin typeface="Calibri" panose="020F0502020204030204" pitchFamily="34" charset="0"/>
                <a:cs typeface="Calibri" panose="020F0502020204030204" pitchFamily="34" charset="0"/>
              </a:rPr>
              <a:t>submission</a:t>
            </a:r>
            <a:br>
              <a:rPr lang="en-US" sz="7200" b="1"/>
            </a:br>
            <a:r>
              <a:rPr lang="en-US" sz="9600">
                <a:latin typeface="Calibri Light" panose="020F0302020204030204" pitchFamily="34" charset="0"/>
                <a:cs typeface="Calibri Light" panose="020F0302020204030204" pitchFamily="34" charset="0"/>
              </a:rPr>
              <a:t>in 60 seconds</a:t>
            </a:r>
          </a:p>
        </p:txBody>
      </p:sp>
    </p:spTree>
    <p:extLst>
      <p:ext uri="{BB962C8B-B14F-4D97-AF65-F5344CB8AC3E}">
        <p14:creationId xmlns:p14="http://schemas.microsoft.com/office/powerpoint/2010/main" val="3221597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descope.mp4">
            <a:hlinkClick r:id="" action="ppaction://media"/>
            <a:extLst>
              <a:ext uri="{FF2B5EF4-FFF2-40B4-BE49-F238E27FC236}">
                <a16:creationId xmlns:a16="http://schemas.microsoft.com/office/drawing/2014/main" id="{31AA16BC-AB71-35AC-697A-E496C166E8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3263" y="0"/>
            <a:ext cx="316547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13BE68-7434-9FB6-9FCF-70182CB86AA2}"/>
              </a:ext>
            </a:extLst>
          </p:cNvPr>
          <p:cNvSpPr txBox="1"/>
          <p:nvPr/>
        </p:nvSpPr>
        <p:spPr>
          <a:xfrm>
            <a:off x="7974957" y="6342928"/>
            <a:ext cx="407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https://youtu.be/VntgvJimbvc</a:t>
            </a:r>
            <a:r>
              <a:rPr lang="en-US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2034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4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AEA18F-6C0F-65A2-3B64-55FD8ADCF150}"/>
              </a:ext>
            </a:extLst>
          </p:cNvPr>
          <p:cNvSpPr txBox="1"/>
          <p:nvPr/>
        </p:nvSpPr>
        <p:spPr>
          <a:xfrm>
            <a:off x="0" y="659757"/>
            <a:ext cx="609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Calibri" panose="020F0502020204030204" pitchFamily="34" charset="0"/>
                <a:cs typeface="Calibri" panose="020F0502020204030204" pitchFamily="34" charset="0"/>
              </a:rPr>
              <a:t>A second-year module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cs typeface="Calibri Light" panose="020F0302020204030204" pitchFamily="34" charset="0"/>
              </a:rPr>
              <a:t>(not encouraged to use the app)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C5C8FE3-B358-E505-EB6B-D0D2D4A8B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002733"/>
              </p:ext>
            </p:extLst>
          </p:nvPr>
        </p:nvGraphicFramePr>
        <p:xfrm>
          <a:off x="637893" y="2455867"/>
          <a:ext cx="4820214" cy="344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889">
                  <a:extLst>
                    <a:ext uri="{9D8B030D-6E8A-4147-A177-3AD203B41FA5}">
                      <a16:colId xmlns:a16="http://schemas.microsoft.com/office/drawing/2014/main" val="1443708519"/>
                    </a:ext>
                  </a:extLst>
                </a:gridCol>
                <a:gridCol w="3692325">
                  <a:extLst>
                    <a:ext uri="{9D8B030D-6E8A-4147-A177-3AD203B41FA5}">
                      <a16:colId xmlns:a16="http://schemas.microsoft.com/office/drawing/2014/main" val="702081888"/>
                    </a:ext>
                  </a:extLst>
                </a:gridCol>
              </a:tblGrid>
              <a:tr h="1149074"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82%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website,</a:t>
                      </a:r>
                      <a:b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via laptop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324182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14%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website,</a:t>
                      </a:r>
                      <a:b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via phone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8505069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5%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app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373072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689C1A-427A-5BE3-4C77-1A2E557B0238}"/>
              </a:ext>
            </a:extLst>
          </p:cNvPr>
          <p:cNvSpPr txBox="1"/>
          <p:nvPr/>
        </p:nvSpPr>
        <p:spPr>
          <a:xfrm>
            <a:off x="6096002" y="659757"/>
            <a:ext cx="609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Calibri" panose="020F0502020204030204" pitchFamily="34" charset="0"/>
                <a:cs typeface="Calibri" panose="020F0502020204030204" pitchFamily="34" charset="0"/>
              </a:rPr>
              <a:t>My first-year module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cs typeface="Calibri Light" panose="020F0302020204030204" pitchFamily="34" charset="0"/>
              </a:rPr>
              <a:t>(encouraged to use the app)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201D31-F0E3-AF00-54CA-8250EBC5CA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792219"/>
              </p:ext>
            </p:extLst>
          </p:nvPr>
        </p:nvGraphicFramePr>
        <p:xfrm>
          <a:off x="6733895" y="2455867"/>
          <a:ext cx="4820214" cy="344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889">
                  <a:extLst>
                    <a:ext uri="{9D8B030D-6E8A-4147-A177-3AD203B41FA5}">
                      <a16:colId xmlns:a16="http://schemas.microsoft.com/office/drawing/2014/main" val="1443708519"/>
                    </a:ext>
                  </a:extLst>
                </a:gridCol>
                <a:gridCol w="3692325">
                  <a:extLst>
                    <a:ext uri="{9D8B030D-6E8A-4147-A177-3AD203B41FA5}">
                      <a16:colId xmlns:a16="http://schemas.microsoft.com/office/drawing/2014/main" val="702081888"/>
                    </a:ext>
                  </a:extLst>
                </a:gridCol>
              </a:tblGrid>
              <a:tr h="114907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2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59%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website,</a:t>
                      </a:r>
                      <a:b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via laptop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324182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2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15%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website,</a:t>
                      </a:r>
                      <a:b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via phone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8505069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2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27%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app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3730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6391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The Gradescope app is…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858337"/>
            <a:ext cx="121920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…is the easiest and quickest way</a:t>
            </a:r>
            <a:b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for students to submit handwritten work</a:t>
            </a:r>
          </a:p>
          <a:p>
            <a:pPr algn="ctr"/>
            <a:endParaRPr lang="en-US" sz="2800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…the best way for us to ensure we get</a:t>
            </a:r>
            <a:b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high-quality, clearly scanned submissions</a:t>
            </a:r>
          </a:p>
          <a:p>
            <a:pPr algn="ctr"/>
            <a:endParaRPr lang="en-US" sz="2800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…how we should be encouraging</a:t>
            </a:r>
            <a:b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students to submit work</a:t>
            </a:r>
          </a:p>
        </p:txBody>
      </p:sp>
    </p:spTree>
    <p:extLst>
      <p:ext uri="{BB962C8B-B14F-4D97-AF65-F5344CB8AC3E}">
        <p14:creationId xmlns:p14="http://schemas.microsoft.com/office/powerpoint/2010/main" val="447082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Gradescope 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76469"/>
            <a:ext cx="1219200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students: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Submit work from home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Read marks and feedback from home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Always have access to work and feedback</a:t>
            </a:r>
          </a:p>
          <a:p>
            <a:pPr algn="ctr"/>
            <a:endParaRPr lang="en-US" sz="3200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us: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Never lose any work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Record marks automatically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Divide questions between markers easily</a:t>
            </a:r>
          </a:p>
        </p:txBody>
      </p:sp>
    </p:spTree>
    <p:extLst>
      <p:ext uri="{BB962C8B-B14F-4D97-AF65-F5344CB8AC3E}">
        <p14:creationId xmlns:p14="http://schemas.microsoft.com/office/powerpoint/2010/main" val="3169006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Gradescope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2116308"/>
            <a:ext cx="1219200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students: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Submission process a bit of a palaver</a:t>
            </a:r>
          </a:p>
          <a:p>
            <a:pPr algn="ctr"/>
            <a:endParaRPr lang="en-US" sz="320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us: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More student excuses for late work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Poor quality scans are difficult to read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Some students submit photos, not proper scans</a:t>
            </a:r>
          </a:p>
        </p:txBody>
      </p:sp>
    </p:spTree>
    <p:extLst>
      <p:ext uri="{BB962C8B-B14F-4D97-AF65-F5344CB8AC3E}">
        <p14:creationId xmlns:p14="http://schemas.microsoft.com/office/powerpoint/2010/main" val="25147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</p:spTree>
    <p:extLst>
      <p:ext uri="{BB962C8B-B14F-4D97-AF65-F5344CB8AC3E}">
        <p14:creationId xmlns:p14="http://schemas.microsoft.com/office/powerpoint/2010/main" val="272886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</a:t>
            </a:r>
            <a:r>
              <a:rPr lang="en-US" sz="2400">
                <a:solidFill>
                  <a:srgbClr val="0432FF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C0EBEB-2E80-2FDF-DD6D-7381D6B6BAEB}"/>
              </a:ext>
            </a:extLst>
          </p:cNvPr>
          <p:cNvCxnSpPr>
            <a:cxnSpLocks/>
          </p:cNvCxnSpPr>
          <p:nvPr/>
        </p:nvCxnSpPr>
        <p:spPr>
          <a:xfrm>
            <a:off x="3599726" y="2120095"/>
            <a:ext cx="1666755" cy="0"/>
          </a:xfrm>
          <a:prstGeom prst="line">
            <a:avLst/>
          </a:prstGeom>
          <a:ln w="38100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74756EA-7B64-3D12-D248-5F8EAF5A93DE}"/>
              </a:ext>
            </a:extLst>
          </p:cNvPr>
          <p:cNvSpPr txBox="1"/>
          <p:nvPr/>
        </p:nvSpPr>
        <p:spPr>
          <a:xfrm rot="20676607">
            <a:off x="7931177" y="1278633"/>
            <a:ext cx="525490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432FF"/>
                </a:solidFill>
              </a:rPr>
              <a:t>   </a:t>
            </a:r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33%	Microsoft Lens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32%	photos with camera app 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12%	Adobe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10%	CamScanner 😬😬😬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Genius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Notes app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6%	other</a:t>
            </a:r>
          </a:p>
        </p:txBody>
      </p:sp>
    </p:spTree>
    <p:extLst>
      <p:ext uri="{BB962C8B-B14F-4D97-AF65-F5344CB8AC3E}">
        <p14:creationId xmlns:p14="http://schemas.microsoft.com/office/powerpoint/2010/main" val="3292187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</a:t>
            </a:r>
            <a:r>
              <a:rPr lang="en-US" sz="2400">
                <a:solidFill>
                  <a:srgbClr val="0432FF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</a:t>
            </a: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Send</a:t>
            </a: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C0EBEB-2E80-2FDF-DD6D-7381D6B6BAEB}"/>
              </a:ext>
            </a:extLst>
          </p:cNvPr>
          <p:cNvCxnSpPr>
            <a:cxnSpLocks/>
          </p:cNvCxnSpPr>
          <p:nvPr/>
        </p:nvCxnSpPr>
        <p:spPr>
          <a:xfrm>
            <a:off x="3599726" y="2120095"/>
            <a:ext cx="1666755" cy="0"/>
          </a:xfrm>
          <a:prstGeom prst="line">
            <a:avLst/>
          </a:prstGeom>
          <a:ln w="38100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74756EA-7B64-3D12-D248-5F8EAF5A93DE}"/>
              </a:ext>
            </a:extLst>
          </p:cNvPr>
          <p:cNvSpPr txBox="1"/>
          <p:nvPr/>
        </p:nvSpPr>
        <p:spPr>
          <a:xfrm rot="20676607">
            <a:off x="7931177" y="1278633"/>
            <a:ext cx="525490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432FF"/>
                </a:solidFill>
              </a:rPr>
              <a:t>   </a:t>
            </a:r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33%	Microsoft Lens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32%	photos with camera app 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12%	Adobe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10%	CamScanner 😬😬😬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Genius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Notes app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6%	other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028DA0-6CF8-B729-7BA8-0AF2F9B298B9}"/>
              </a:ext>
            </a:extLst>
          </p:cNvPr>
          <p:cNvCxnSpPr>
            <a:cxnSpLocks/>
          </p:cNvCxnSpPr>
          <p:nvPr/>
        </p:nvCxnSpPr>
        <p:spPr>
          <a:xfrm>
            <a:off x="2025570" y="3763701"/>
            <a:ext cx="590308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481F08A-4A7E-8D00-770C-007623780E6A}"/>
              </a:ext>
            </a:extLst>
          </p:cNvPr>
          <p:cNvCxnSpPr>
            <a:cxnSpLocks/>
          </p:cNvCxnSpPr>
          <p:nvPr/>
        </p:nvCxnSpPr>
        <p:spPr>
          <a:xfrm>
            <a:off x="1759352" y="4123958"/>
            <a:ext cx="2592729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B69C5B4-575F-92C8-C388-C28C649A8E59}"/>
              </a:ext>
            </a:extLst>
          </p:cNvPr>
          <p:cNvSpPr txBox="1"/>
          <p:nvPr/>
        </p:nvSpPr>
        <p:spPr>
          <a:xfrm rot="882528">
            <a:off x="5671064" y="3953161"/>
            <a:ext cx="525490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36%	Wireless (eg. AirDrop)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Email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OneDrive (or other shared folder)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WhatsApp (or other chat app)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2%	USB cable</a:t>
            </a:r>
          </a:p>
        </p:txBody>
      </p:sp>
    </p:spTree>
    <p:extLst>
      <p:ext uri="{BB962C8B-B14F-4D97-AF65-F5344CB8AC3E}">
        <p14:creationId xmlns:p14="http://schemas.microsoft.com/office/powerpoint/2010/main" val="75444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</a:t>
            </a:r>
            <a:r>
              <a:rPr lang="en-US" sz="2400">
                <a:solidFill>
                  <a:srgbClr val="0432FF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</a:t>
            </a: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Send</a:t>
            </a: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</a:t>
            </a:r>
            <a:r>
              <a:rPr lang="en-US" sz="2400">
                <a:solidFill>
                  <a:srgbClr val="FF0000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on laptop</a:t>
            </a: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142855-5546-8C36-D9E2-7A3141BCF540}"/>
              </a:ext>
            </a:extLst>
          </p:cNvPr>
          <p:cNvSpPr txBox="1"/>
          <p:nvPr/>
        </p:nvSpPr>
        <p:spPr>
          <a:xfrm rot="21136275">
            <a:off x="7410328" y="5733317"/>
            <a:ext cx="52549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83%	Access Gradescope via laptop</a:t>
            </a:r>
          </a:p>
          <a:p>
            <a:r>
              <a:rPr lang="en-US" sz="2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17%	Access Gradescope via phone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0AC6423-5B26-0513-E249-02161743A31E}"/>
              </a:ext>
            </a:extLst>
          </p:cNvPr>
          <p:cNvCxnSpPr>
            <a:cxnSpLocks/>
          </p:cNvCxnSpPr>
          <p:nvPr/>
        </p:nvCxnSpPr>
        <p:spPr>
          <a:xfrm>
            <a:off x="3715473" y="4768769"/>
            <a:ext cx="115746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C0EBEB-2E80-2FDF-DD6D-7381D6B6BAEB}"/>
              </a:ext>
            </a:extLst>
          </p:cNvPr>
          <p:cNvCxnSpPr>
            <a:cxnSpLocks/>
          </p:cNvCxnSpPr>
          <p:nvPr/>
        </p:nvCxnSpPr>
        <p:spPr>
          <a:xfrm>
            <a:off x="3599726" y="2120095"/>
            <a:ext cx="1666755" cy="0"/>
          </a:xfrm>
          <a:prstGeom prst="line">
            <a:avLst/>
          </a:prstGeom>
          <a:ln w="38100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74756EA-7B64-3D12-D248-5F8EAF5A93DE}"/>
              </a:ext>
            </a:extLst>
          </p:cNvPr>
          <p:cNvSpPr txBox="1"/>
          <p:nvPr/>
        </p:nvSpPr>
        <p:spPr>
          <a:xfrm rot="20676607">
            <a:off x="7931177" y="1278633"/>
            <a:ext cx="525490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432FF"/>
                </a:solidFill>
              </a:rPr>
              <a:t>   </a:t>
            </a:r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33%	Microsoft Lens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32%	photos with camera app 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12%	Adobe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10%	CamScanner 😬😬😬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Genius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Notes app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6%	other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028DA0-6CF8-B729-7BA8-0AF2F9B298B9}"/>
              </a:ext>
            </a:extLst>
          </p:cNvPr>
          <p:cNvCxnSpPr>
            <a:cxnSpLocks/>
          </p:cNvCxnSpPr>
          <p:nvPr/>
        </p:nvCxnSpPr>
        <p:spPr>
          <a:xfrm>
            <a:off x="2025570" y="3763701"/>
            <a:ext cx="590308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481F08A-4A7E-8D00-770C-007623780E6A}"/>
              </a:ext>
            </a:extLst>
          </p:cNvPr>
          <p:cNvCxnSpPr>
            <a:cxnSpLocks/>
          </p:cNvCxnSpPr>
          <p:nvPr/>
        </p:nvCxnSpPr>
        <p:spPr>
          <a:xfrm>
            <a:off x="1759352" y="4123958"/>
            <a:ext cx="2592729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B69C5B4-575F-92C8-C388-C28C649A8E59}"/>
              </a:ext>
            </a:extLst>
          </p:cNvPr>
          <p:cNvSpPr txBox="1"/>
          <p:nvPr/>
        </p:nvSpPr>
        <p:spPr>
          <a:xfrm rot="882528">
            <a:off x="5671064" y="3953161"/>
            <a:ext cx="525490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36%	Wireless (eg. AirDrop)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Email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OneDrive (or other shared folder)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WhatsApp (or other chat app)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2%	USB cable</a:t>
            </a:r>
          </a:p>
        </p:txBody>
      </p:sp>
    </p:spTree>
    <p:extLst>
      <p:ext uri="{BB962C8B-B14F-4D97-AF65-F5344CB8AC3E}">
        <p14:creationId xmlns:p14="http://schemas.microsoft.com/office/powerpoint/2010/main" val="1350993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</p:spTree>
    <p:extLst>
      <p:ext uri="{BB962C8B-B14F-4D97-AF65-F5344CB8AC3E}">
        <p14:creationId xmlns:p14="http://schemas.microsoft.com/office/powerpoint/2010/main" val="600503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scanning app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A42BB2-AD0A-D2A9-01B4-A69086874318}"/>
              </a:ext>
            </a:extLst>
          </p:cNvPr>
          <p:cNvSpPr txBox="1"/>
          <p:nvPr/>
        </p:nvSpPr>
        <p:spPr>
          <a:xfrm>
            <a:off x="6096000" y="2245211"/>
            <a:ext cx="6096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or</a:t>
            </a:r>
          </a:p>
          <a:p>
            <a:pPr algn="ctr"/>
            <a:endParaRPr lang="en-US" sz="320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algn="ctr"/>
            <a:r>
              <a:rPr lang="en-US" sz="48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…just use the</a:t>
            </a:r>
          </a:p>
          <a:p>
            <a:pPr algn="ctr"/>
            <a:r>
              <a:rPr lang="en-US" sz="48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Gradescope app</a:t>
            </a:r>
          </a:p>
        </p:txBody>
      </p:sp>
    </p:spTree>
    <p:extLst>
      <p:ext uri="{BB962C8B-B14F-4D97-AF65-F5344CB8AC3E}">
        <p14:creationId xmlns:p14="http://schemas.microsoft.com/office/powerpoint/2010/main" val="821191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10954</TotalTime>
  <Words>826</Words>
  <Application>Microsoft Macintosh PowerPoint</Application>
  <PresentationFormat>Widescreen</PresentationFormat>
  <Paragraphs>158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Calibri Light</vt:lpstr>
      <vt:lpstr>Consolas</vt:lpstr>
      <vt:lpstr>Helvetica Neue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Aldridge</dc:creator>
  <cp:lastModifiedBy>Matthew Aldridge</cp:lastModifiedBy>
  <cp:revision>2</cp:revision>
  <dcterms:created xsi:type="dcterms:W3CDTF">2023-12-11T11:03:01Z</dcterms:created>
  <dcterms:modified xsi:type="dcterms:W3CDTF">2023-12-19T01:37:21Z</dcterms:modified>
</cp:coreProperties>
</file>

<file path=docProps/thumbnail.jpeg>
</file>